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56" r:id="rId6"/>
    <p:sldId id="265" r:id="rId7"/>
    <p:sldId id="267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0" r:id="rId17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4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EE903A-F058-45B5-9B79-0FD9BD03965E}" v="1" dt="2018-05-27T23:02:12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8" d="100"/>
          <a:sy n="128" d="100"/>
        </p:scale>
        <p:origin x="828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6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07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3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3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57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8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5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4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6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3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30C6C-0643-D746-A5BB-231CCFB769F5}" type="datetimeFigureOut"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259E9-A053-C64C-A872-7A753948512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6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6" y="1188797"/>
            <a:ext cx="8745546" cy="383464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40790" y="2406271"/>
            <a:ext cx="5262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Proxima Nova Bold"/>
                <a:cs typeface="Proxima Nova Bold"/>
              </a:rPr>
              <a:t>Creating better board reports </a:t>
            </a: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1121"/>
            <a:ext cx="2267442" cy="91453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48976" y="239700"/>
            <a:ext cx="2056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Proxima Nova Regular"/>
                <a:cs typeface="Proxima Nova Regular"/>
              </a:rPr>
              <a:t>Unplugged 29/5/18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92289" y="-3400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794081-BC04-4EDA-B61E-7406AA36B09E}"/>
              </a:ext>
            </a:extLst>
          </p:cNvPr>
          <p:cNvSpPr txBox="1"/>
          <p:nvPr/>
        </p:nvSpPr>
        <p:spPr>
          <a:xfrm>
            <a:off x="1992085" y="3954703"/>
            <a:ext cx="521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Proxima Nova Bold"/>
                <a:cs typeface="Proxima Nova Bold"/>
              </a:rPr>
              <a:t>David Woodnorth</a:t>
            </a:r>
          </a:p>
        </p:txBody>
      </p:sp>
    </p:spTree>
    <p:extLst>
      <p:ext uri="{BB962C8B-B14F-4D97-AF65-F5344CB8AC3E}">
        <p14:creationId xmlns:p14="http://schemas.microsoft.com/office/powerpoint/2010/main" val="2525797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443" y="647113"/>
            <a:ext cx="81706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r>
              <a:rPr lang="en-US" sz="32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Corrective actions – (more work to do here!) 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4AABD5-2CD4-4B9F-976B-F29E023AFD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112" y="1969477"/>
            <a:ext cx="6570708" cy="291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05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443" y="647113"/>
            <a:ext cx="817064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 analysis </a:t>
            </a: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BA8F1C-E996-446C-BBC1-D01E869FD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941" y="1294228"/>
            <a:ext cx="6371838" cy="351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342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443" y="647113"/>
            <a:ext cx="81706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 more information that is useful to directors &amp; senior management</a:t>
            </a: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11DEC0-29FD-4AD9-B53B-90D64437A4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375" y="1765495"/>
            <a:ext cx="6931403" cy="305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65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1110420"/>
            <a:ext cx="8745546" cy="383464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61618" y="1842808"/>
            <a:ext cx="5262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>
              <a:solidFill>
                <a:schemeClr val="bg1"/>
              </a:solidFill>
              <a:latin typeface="Proxima Nova Bold"/>
              <a:cs typeface="Proxima Nova Bold"/>
            </a:endParaRPr>
          </a:p>
          <a:p>
            <a:r>
              <a:rPr lang="en-US" sz="3600" b="1">
                <a:solidFill>
                  <a:schemeClr val="bg1"/>
                </a:solidFill>
                <a:latin typeface="Proxima Nova Bold"/>
                <a:cs typeface="Proxima Nova Bold"/>
              </a:rPr>
              <a:t>Thank you.</a:t>
            </a: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1121"/>
            <a:ext cx="2267442" cy="91453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192289" y="-34006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81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8357" y="555674"/>
            <a:ext cx="798073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Feedback from directors</a:t>
            </a:r>
          </a:p>
          <a:p>
            <a:endParaRPr lang="en-US" sz="24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24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up </a:t>
            </a: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“Remind me why I am reading this?”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front </a:t>
            </a: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give me context &amp; the key information – don’t make me read pages to find these! 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it engaging &amp; easy, please!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</p:spTree>
    <p:extLst>
      <p:ext uri="{BB962C8B-B14F-4D97-AF65-F5344CB8AC3E}">
        <p14:creationId xmlns:p14="http://schemas.microsoft.com/office/powerpoint/2010/main" val="281077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443" y="647113"/>
            <a:ext cx="817064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Tell me: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material is this information?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it is important?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being done about it</a:t>
            </a:r>
          </a:p>
          <a:p>
            <a:pPr lvl="0"/>
            <a:endParaRPr lang="en-US" sz="2800" dirty="0">
              <a:solidFill>
                <a:srgbClr val="6344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</a:t>
            </a: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trends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me </a:t>
            </a: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ask the right questions 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</p:spTree>
    <p:extLst>
      <p:ext uri="{BB962C8B-B14F-4D97-AF65-F5344CB8AC3E}">
        <p14:creationId xmlns:p14="http://schemas.microsoft.com/office/powerpoint/2010/main" val="2490898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443" y="647113"/>
            <a:ext cx="8170646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Feedback from ComplyWith community</a:t>
            </a:r>
          </a:p>
          <a:p>
            <a:endParaRPr lang="en-US" sz="24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</a:t>
            </a:r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 </a:t>
            </a:r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 analysis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relevant </a:t>
            </a:r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 changes</a:t>
            </a:r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 map</a:t>
            </a: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non-compliances </a:t>
            </a:r>
          </a:p>
          <a:p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 more...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</p:spTree>
    <p:extLst>
      <p:ext uri="{BB962C8B-B14F-4D97-AF65-F5344CB8AC3E}">
        <p14:creationId xmlns:p14="http://schemas.microsoft.com/office/powerpoint/2010/main" val="86245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443" y="647113"/>
            <a:ext cx="817064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A new ComplyWith reporting module</a:t>
            </a:r>
          </a:p>
          <a:p>
            <a:endParaRPr lang="en-US" sz="24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r>
              <a:rPr lang="en-US" sz="2800" dirty="0">
                <a:solidFill>
                  <a:srgbClr val="6344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templated report (1 document!)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 page overview infographics +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(max) pages of key information (mix of infographics &amp; words) +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detail in appendices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is for initial release  by mid-August ‘18</a:t>
            </a: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</p:spTree>
    <p:extLst>
      <p:ext uri="{BB962C8B-B14F-4D97-AF65-F5344CB8AC3E}">
        <p14:creationId xmlns:p14="http://schemas.microsoft.com/office/powerpoint/2010/main" val="116939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443" y="647113"/>
            <a:ext cx="817064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New front </a:t>
            </a:r>
          </a:p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page – </a:t>
            </a:r>
          </a:p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engaging</a:t>
            </a:r>
          </a:p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useful</a:t>
            </a:r>
          </a:p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overview </a:t>
            </a:r>
          </a:p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  </a:t>
            </a:r>
          </a:p>
          <a:p>
            <a:endParaRPr lang="en-US" sz="24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9A2313C-D14C-4454-87F6-F482E2EDB9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7156" y="0"/>
            <a:ext cx="378697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348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443" y="647113"/>
            <a:ext cx="81706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Body of report - Overview of results</a:t>
            </a:r>
          </a:p>
          <a:p>
            <a:endParaRPr lang="en-US" sz="24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segmented out into business groups</a:t>
            </a: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78A852-72C8-4343-98C0-25C6E9645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145" y="1231650"/>
            <a:ext cx="4424074" cy="14049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2CE20D0-E3D7-4C30-B711-664587752C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9145" y="3285264"/>
            <a:ext cx="4904349" cy="165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650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68443" y="710417"/>
            <a:ext cx="838166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Legal areas with the most non-compliances?</a:t>
            </a:r>
          </a:p>
          <a:p>
            <a:endParaRPr lang="en-US" sz="24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r>
              <a:rPr lang="en-US" sz="20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 what </a:t>
            </a:r>
          </a:p>
          <a:p>
            <a:r>
              <a:rPr lang="en-US" sz="20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legislation (or </a:t>
            </a:r>
          </a:p>
          <a:p>
            <a:r>
              <a:rPr lang="en-US" sz="20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category) has</a:t>
            </a:r>
          </a:p>
          <a:p>
            <a:r>
              <a:rPr lang="en-US" sz="20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most issues</a:t>
            </a: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C0FFDB-1F03-4B22-BF4B-D118DD63D2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0150" y="1358164"/>
            <a:ext cx="6269278" cy="286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20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9227" y="430288"/>
            <a:ext cx="8745546" cy="451478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4293" y="430288"/>
            <a:ext cx="817064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Proxima Nova Bold"/>
                <a:cs typeface="Proxima Nova Bold"/>
              </a:rPr>
              <a:t>Heat map the most significant issues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solidFill>
                  <a:srgbClr val="58C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lang="en-US" sz="20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rgbClr val="58C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  <a:p>
            <a:endParaRPr lang="en-US" sz="3200" b="1" dirty="0">
              <a:solidFill>
                <a:schemeClr val="tx2"/>
              </a:solidFill>
              <a:latin typeface="Proxima Nova Bold"/>
              <a:cs typeface="Proxima Nova Bold"/>
            </a:endParaRPr>
          </a:p>
        </p:txBody>
      </p:sp>
      <p:pic>
        <p:nvPicPr>
          <p:cNvPr id="8" name="Picture 7" descr="CW_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7" y="-74780"/>
            <a:ext cx="1075663" cy="43385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27137" y="94453"/>
            <a:ext cx="186940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accent2"/>
                </a:solidFill>
                <a:latin typeface="Proxima Nova Regular"/>
                <a:cs typeface="Proxima Nova Regular"/>
              </a:rPr>
              <a:t>Better board reporting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84DE04-7676-4876-923F-43C743D6D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8940" y="2310337"/>
            <a:ext cx="5009743" cy="274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60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plyWith 1">
      <a:dk1>
        <a:srgbClr val="000000"/>
      </a:dk1>
      <a:lt1>
        <a:sysClr val="window" lastClr="FFFFFF"/>
      </a:lt1>
      <a:dk2>
        <a:srgbClr val="634482"/>
      </a:dk2>
      <a:lt2>
        <a:srgbClr val="EEECE1"/>
      </a:lt2>
      <a:accent1>
        <a:srgbClr val="58C6CC"/>
      </a:accent1>
      <a:accent2>
        <a:srgbClr val="3EA4AC"/>
      </a:accent2>
      <a:accent3>
        <a:srgbClr val="FF5F58"/>
      </a:accent3>
      <a:accent4>
        <a:srgbClr val="F2504C"/>
      </a:accent4>
      <a:accent5>
        <a:srgbClr val="533871"/>
      </a:accent5>
      <a:accent6>
        <a:srgbClr val="FFFFFF"/>
      </a:accent6>
      <a:hlink>
        <a:srgbClr val="FF5F58"/>
      </a:hlink>
      <a:folHlink>
        <a:srgbClr val="FF5F5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d xmlns="ee22f291-3f68-4ec6-aa7b-7a1407996ed1" xsi:nil="true"/>
    <SharedDocumentAccessGuid xmlns="ee22f291-3f68-4ec6-aa7b-7a1407996ed1" xsi:nil="true"/>
    <MigratedSourceSystemLocationNote xmlns="ee22f291-3f68-4ec6-aa7b-7a1407996ed1" xsi:nil="true"/>
    <MigratedSourceSystemLocation xmlns="ee22f291-3f68-4ec6-aa7b-7a1407996ed1" xsi:nil="true"/>
    <JSONPreview xmlns="ee22f291-3f68-4ec6-aa7b-7a1407996ed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6DA1A57349FA4786E9C5D31A4613D9" ma:contentTypeVersion="14" ma:contentTypeDescription="Create a new document." ma:contentTypeScope="" ma:versionID="1c990e93782d541d9e7a3bbf529fba74">
  <xsd:schema xmlns:xsd="http://www.w3.org/2001/XMLSchema" xmlns:xs="http://www.w3.org/2001/XMLSchema" xmlns:p="http://schemas.microsoft.com/office/2006/metadata/properties" xmlns:ns2="ee22f291-3f68-4ec6-aa7b-7a1407996ed1" xmlns:ns3="d52deb3a-b6e5-40a5-8b48-1e63baee1a94" targetNamespace="http://schemas.microsoft.com/office/2006/metadata/properties" ma:root="true" ma:fieldsID="24986a9e6af392768315a2175335f279" ns2:_="" ns3:_="">
    <xsd:import namespace="ee22f291-3f68-4ec6-aa7b-7a1407996ed1"/>
    <xsd:import namespace="d52deb3a-b6e5-40a5-8b48-1e63baee1a94"/>
    <xsd:element name="properties">
      <xsd:complexType>
        <xsd:sequence>
          <xsd:element name="documentManagement">
            <xsd:complexType>
              <xsd:all>
                <xsd:element ref="ns2:SharedDocumentAccessGuid" minOccurs="0"/>
                <xsd:element ref="ns2:Archived" minOccurs="0"/>
                <xsd:element ref="ns2:MigratedSourceSystemLocation" minOccurs="0"/>
                <xsd:element ref="ns2:JSONPreview" minOccurs="0"/>
                <xsd:element ref="ns2:MigratedSourceSystemLocationNote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22f291-3f68-4ec6-aa7b-7a1407996ed1" elementFormDefault="qualified">
    <xsd:import namespace="http://schemas.microsoft.com/office/2006/documentManagement/types"/>
    <xsd:import namespace="http://schemas.microsoft.com/office/infopath/2007/PartnerControls"/>
    <xsd:element name="SharedDocumentAccessGuid" ma:index="8" nillable="true" ma:displayName="SharedDocumentAccessGuid" ma:hidden="true" ma:internalName="SharedDocumentAccessGuid">
      <xsd:simpleType>
        <xsd:restriction base="dms:Text"/>
      </xsd:simpleType>
    </xsd:element>
    <xsd:element name="Archived" ma:index="9" nillable="true" ma:displayName="Archived" ma:internalName="Archived">
      <xsd:simpleType>
        <xsd:restriction base="dms:Boolean"/>
      </xsd:simpleType>
    </xsd:element>
    <xsd:element name="MigratedSourceSystemLocation" ma:index="10" nillable="true" ma:displayName="MigratedSourceSystemLocation" ma:hidden="true" ma:internalName="MigratedSourceSystemLocation">
      <xsd:simpleType>
        <xsd:restriction base="dms:Text"/>
      </xsd:simpleType>
    </xsd:element>
    <xsd:element name="JSONPreview" ma:index="11" nillable="true" ma:displayName="JSONPreview" ma:hidden="true" ma:internalName="JSONPreview">
      <xsd:simpleType>
        <xsd:restriction base="dms:Note"/>
      </xsd:simpleType>
    </xsd:element>
    <xsd:element name="MigratedSourceSystemLocationNote" ma:index="12" nillable="true" ma:displayName="MigratedSourceSystemLocationNote" ma:hidden="true" ma:internalName="MigratedSourceSystemLocationNote">
      <xsd:simpleType>
        <xsd:restriction base="dms:Note"/>
      </xsd:simpleType>
    </xsd:element>
    <xsd:element name="MediaServiceMetadata" ma:index="1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0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2deb3a-b6e5-40a5-8b48-1e63baee1a9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6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60430B-2087-4462-855C-10BA1424FF53}">
  <ds:schemaRefs>
    <ds:schemaRef ds:uri="http://purl.org/dc/terms/"/>
    <ds:schemaRef ds:uri="d52deb3a-b6e5-40a5-8b48-1e63baee1a94"/>
    <ds:schemaRef ds:uri="http://schemas.microsoft.com/office/2006/documentManagement/types"/>
    <ds:schemaRef ds:uri="http://schemas.openxmlformats.org/package/2006/metadata/core-properties"/>
    <ds:schemaRef ds:uri="ee22f291-3f68-4ec6-aa7b-7a1407996ed1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2166B5F-C541-4CE3-A89E-A48AC6E8E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22f291-3f68-4ec6-aa7b-7a1407996ed1"/>
    <ds:schemaRef ds:uri="d52deb3a-b6e5-40a5-8b48-1e63baee1a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FB8D7E-03F2-49E5-A673-A05603F43F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256</Words>
  <Application>Microsoft Office PowerPoint</Application>
  <PresentationFormat>On-screen Show (16:9)</PresentationFormat>
  <Paragraphs>121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Proxima Nova Bold</vt:lpstr>
      <vt:lpstr>Proxima Nova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Salted Herring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 Zuijderwijk</dc:creator>
  <cp:lastModifiedBy>Jessica Orsman</cp:lastModifiedBy>
  <cp:revision>24</cp:revision>
  <cp:lastPrinted>2018-05-28T21:33:52Z</cp:lastPrinted>
  <dcterms:created xsi:type="dcterms:W3CDTF">2017-10-30T03:41:54Z</dcterms:created>
  <dcterms:modified xsi:type="dcterms:W3CDTF">2018-06-01T00:35:17Z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0x010100906DA1A57349FA4786E9C5D31A4613D9</vt:lpwstr>
  </property>
</Properties>
</file>